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Nunito SemiBold"/>
      <p:regular r:id="rId26"/>
      <p:bold r:id="rId27"/>
      <p:italic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Nuni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A55C0B-2408-4AB4-92CA-F943588AF393}">
  <a:tblStyle styleId="{76A55C0B-2408-4AB4-92CA-F943588AF39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7AEF8EF3-ACEE-48E0-A8C8-1864F47BE8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NunitoSemiBold-regular.fntdata"/><Relationship Id="rId25" Type="http://schemas.openxmlformats.org/officeDocument/2006/relationships/slide" Target="slides/slide19.xml"/><Relationship Id="rId28" Type="http://schemas.openxmlformats.org/officeDocument/2006/relationships/font" Target="fonts/NunitoSemiBold-italic.fntdata"/><Relationship Id="rId27" Type="http://schemas.openxmlformats.org/officeDocument/2006/relationships/font" Target="fonts/NunitoSemiBold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SemiBold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5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4.xml"/><Relationship Id="rId32" Type="http://schemas.openxmlformats.org/officeDocument/2006/relationships/font" Target="fonts/Roboto-italic.fntdata"/><Relationship Id="rId13" Type="http://schemas.openxmlformats.org/officeDocument/2006/relationships/slide" Target="slides/slide7.xml"/><Relationship Id="rId35" Type="http://schemas.openxmlformats.org/officeDocument/2006/relationships/font" Target="fonts/Nunito-bold.fntdata"/><Relationship Id="rId12" Type="http://schemas.openxmlformats.org/officeDocument/2006/relationships/slide" Target="slides/slide6.xml"/><Relationship Id="rId34" Type="http://schemas.openxmlformats.org/officeDocument/2006/relationships/font" Target="fonts/Nunito-regular.fntdata"/><Relationship Id="rId15" Type="http://schemas.openxmlformats.org/officeDocument/2006/relationships/slide" Target="slides/slide9.xml"/><Relationship Id="rId37" Type="http://schemas.openxmlformats.org/officeDocument/2006/relationships/font" Target="fonts/Nunito-boldItalic.fntdata"/><Relationship Id="rId14" Type="http://schemas.openxmlformats.org/officeDocument/2006/relationships/slide" Target="slides/slide8.xml"/><Relationship Id="rId36" Type="http://schemas.openxmlformats.org/officeDocument/2006/relationships/font" Target="fonts/Nuni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47a1f8cde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47a1f8cde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47a1f8cde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47a1f8cde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47a1f8cdee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47a1f8cde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7a1f8cde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47a1f8cde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7a1f8cde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7a1f8cde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7a1f8cde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47a1f8cde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47a1f8cde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47a1f8cde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47d3d36c6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47d3d36c6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0b6888ac9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0b6888ac9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b6888ac9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0b6888ac9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b11431444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0b1143144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b11431444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b11431444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78419a74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478419a74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78419a74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478419a74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7a1f8cde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47a1f8cde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7a1f8cde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47a1f8cde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47a1f8cde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47a1f8cde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47a1f8cde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47a1f8cde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5.jpg"/><Relationship Id="rId5" Type="http://schemas.openxmlformats.org/officeDocument/2006/relationships/image" Target="../media/image12.png"/><Relationship Id="rId6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652400" y="2082525"/>
            <a:ext cx="77739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420"/>
              <a:t>Associació de Famílies d’Alumnes Institut Escola Eixample (AFA IEE)</a:t>
            </a:r>
            <a:endParaRPr sz="2420"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Dijous 3 d’abril de 2025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" name="Google Shape;130;p13"/>
          <p:cNvSpPr txBox="1"/>
          <p:nvPr>
            <p:ph type="ctrTitle"/>
          </p:nvPr>
        </p:nvSpPr>
        <p:spPr>
          <a:xfrm>
            <a:off x="874975" y="1123650"/>
            <a:ext cx="74220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Reunió Oberta</a:t>
            </a:r>
            <a:r>
              <a:rPr b="1" lang="es"/>
              <a:t> de Socis</a:t>
            </a:r>
            <a:endParaRPr b="1"/>
          </a:p>
        </p:txBody>
      </p:sp>
      <p:pic>
        <p:nvPicPr>
          <p:cNvPr id="131" name="Google Shape;131;p13" title="Logo AFA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9100" y="3108700"/>
            <a:ext cx="1567200" cy="1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 txBox="1"/>
          <p:nvPr>
            <p:ph idx="1" type="body"/>
          </p:nvPr>
        </p:nvSpPr>
        <p:spPr>
          <a:xfrm>
            <a:off x="742950" y="1103150"/>
            <a:ext cx="7961100" cy="9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Quines propostes tenim per endavant?</a:t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Magic Line						</a:t>
            </a:r>
            <a:r>
              <a:rPr lang="es" sz="1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Festa Fi de Curs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3" name="Google Shape;203;p22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Actes i Celebracions</a:t>
            </a:r>
            <a:endParaRPr/>
          </a:p>
        </p:txBody>
      </p:sp>
      <p:pic>
        <p:nvPicPr>
          <p:cNvPr id="204" name="Google Shape;204;p22" title="MagicLine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1" y="1940050"/>
            <a:ext cx="2819700" cy="279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354" y="1940050"/>
            <a:ext cx="4011000" cy="279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/>
          <p:nvPr>
            <p:ph idx="1" type="body"/>
          </p:nvPr>
        </p:nvSpPr>
        <p:spPr>
          <a:xfrm>
            <a:off x="742950" y="1103150"/>
            <a:ext cx="7961100" cy="10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Què fem / hem fet? En què hem treballat?</a:t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5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📚 Donació de llibres a l'escola 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1" name="Google Shape;211;p23"/>
          <p:cNvSpPr txBox="1"/>
          <p:nvPr>
            <p:ph type="title"/>
          </p:nvPr>
        </p:nvSpPr>
        <p:spPr>
          <a:xfrm>
            <a:off x="7429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Tecnologia i famílies</a:t>
            </a:r>
            <a:endParaRPr/>
          </a:p>
        </p:txBody>
      </p:sp>
      <p:sp>
        <p:nvSpPr>
          <p:cNvPr id="212" name="Google Shape;212;p23"/>
          <p:cNvSpPr txBox="1"/>
          <p:nvPr/>
        </p:nvSpPr>
        <p:spPr>
          <a:xfrm>
            <a:off x="3764812" y="2097950"/>
            <a:ext cx="4785600" cy="25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200">
                <a:latin typeface="Nunito"/>
                <a:ea typeface="Nunito"/>
                <a:cs typeface="Nunito"/>
                <a:sym typeface="Nunito"/>
              </a:rPr>
              <a:t>Objectiu</a:t>
            </a:r>
            <a:r>
              <a:rPr lang="es" sz="1200">
                <a:latin typeface="Nunito"/>
                <a:ea typeface="Nunito"/>
                <a:cs typeface="Nunito"/>
                <a:sym typeface="Nunito"/>
              </a:rPr>
              <a:t>: Que els alumnes reflexionin sobre l'ús dels dispositius digitals, la comunicació en la societat actual i l'impacte de la tecnologia en les relacions personals.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b="1" lang="es" sz="1200">
                <a:latin typeface="Nunito"/>
                <a:ea typeface="Nunito"/>
                <a:cs typeface="Nunito"/>
                <a:sym typeface="Nunito"/>
              </a:rPr>
              <a:t>A qui va dirigida?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latin typeface="Nunito"/>
                <a:ea typeface="Nunito"/>
                <a:cs typeface="Nunito"/>
                <a:sym typeface="Nunito"/>
              </a:rPr>
              <a:t>Invisible i Xarxes de l'autor Eloy Moreno per a l'alumnat de </a:t>
            </a:r>
            <a:r>
              <a:rPr b="1" lang="es" sz="1200">
                <a:latin typeface="Nunito"/>
                <a:ea typeface="Nunito"/>
                <a:cs typeface="Nunito"/>
                <a:sym typeface="Nunito"/>
              </a:rPr>
              <a:t>Secundària</a:t>
            </a:r>
            <a:r>
              <a:rPr lang="es" sz="1200">
                <a:latin typeface="Nunito"/>
                <a:ea typeface="Nunito"/>
                <a:cs typeface="Nunito"/>
                <a:sym typeface="Nunito"/>
              </a:rPr>
              <a:t>.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200">
                <a:latin typeface="Nunito"/>
                <a:ea typeface="Nunito"/>
                <a:cs typeface="Nunito"/>
                <a:sym typeface="Nunito"/>
              </a:rPr>
              <a:t>Desconnectats de l'autora Míriam Tirado i Invisible (conte il·lustrat) pe</a:t>
            </a:r>
            <a:r>
              <a:rPr lang="es" sz="1200">
                <a:latin typeface="Nunito"/>
                <a:ea typeface="Nunito"/>
                <a:cs typeface="Nunito"/>
                <a:sym typeface="Nunito"/>
              </a:rPr>
              <a:t>r a l'alumnat de </a:t>
            </a:r>
            <a:r>
              <a:rPr b="1" lang="es" sz="1200">
                <a:latin typeface="Nunito"/>
                <a:ea typeface="Nunito"/>
                <a:cs typeface="Nunito"/>
                <a:sym typeface="Nunito"/>
              </a:rPr>
              <a:t>Primària</a:t>
            </a:r>
            <a:r>
              <a:rPr lang="es" sz="1200">
                <a:latin typeface="Nunito"/>
                <a:ea typeface="Nunito"/>
                <a:cs typeface="Nunito"/>
                <a:sym typeface="Nunito"/>
              </a:rPr>
              <a:t>.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3" name="Google Shape;213;p23" title="Screenshot 2025-04-02 at 23.26.20.png"/>
          <p:cNvPicPr preferRelativeResize="0"/>
          <p:nvPr/>
        </p:nvPicPr>
        <p:blipFill rotWithShape="1">
          <a:blip r:embed="rId3">
            <a:alphaModFix/>
          </a:blip>
          <a:srcRect b="0" l="11289" r="11281" t="0"/>
          <a:stretch/>
        </p:blipFill>
        <p:spPr>
          <a:xfrm>
            <a:off x="819150" y="2174150"/>
            <a:ext cx="3371700" cy="244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>
            <p:ph idx="1" type="body"/>
          </p:nvPr>
        </p:nvSpPr>
        <p:spPr>
          <a:xfrm>
            <a:off x="742950" y="1103150"/>
            <a:ext cx="7961100" cy="10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Quines propostes tenim per endavant?</a:t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5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📱 Xerrada "Prevenció de l'ús de dispositius digitals i xarxes socials"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9" name="Google Shape;219;p24"/>
          <p:cNvSpPr txBox="1"/>
          <p:nvPr>
            <p:ph type="title"/>
          </p:nvPr>
        </p:nvSpPr>
        <p:spPr>
          <a:xfrm>
            <a:off x="7429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</a:t>
            </a:r>
            <a:r>
              <a:rPr lang="es"/>
              <a:t>Tecnologia i famílies</a:t>
            </a:r>
            <a:endParaRPr/>
          </a:p>
        </p:txBody>
      </p:sp>
      <p:sp>
        <p:nvSpPr>
          <p:cNvPr id="220" name="Google Shape;220;p24"/>
          <p:cNvSpPr txBox="1"/>
          <p:nvPr/>
        </p:nvSpPr>
        <p:spPr>
          <a:xfrm>
            <a:off x="3764800" y="2097950"/>
            <a:ext cx="4939200" cy="25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200">
                <a:latin typeface="Nunito"/>
                <a:ea typeface="Nunito"/>
                <a:cs typeface="Nunito"/>
                <a:sym typeface="Nunito"/>
              </a:rPr>
              <a:t>Objectiu: </a:t>
            </a:r>
            <a:r>
              <a:rPr lang="es" sz="1200">
                <a:latin typeface="Nunito"/>
                <a:ea typeface="Nunito"/>
                <a:cs typeface="Nunito"/>
                <a:sym typeface="Nunito"/>
              </a:rPr>
              <a:t>Sensibilitzar sobre els riscos digitals i ensenyar a prevenir-los.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latin typeface="Nunito"/>
                <a:ea typeface="Nunito"/>
                <a:cs typeface="Nunito"/>
                <a:sym typeface="Nunito"/>
              </a:rPr>
              <a:t>👮‍♂️ Dirigida pels </a:t>
            </a:r>
            <a:r>
              <a:rPr b="1" lang="es" sz="1200">
                <a:latin typeface="Nunito"/>
                <a:ea typeface="Nunito"/>
                <a:cs typeface="Nunito"/>
                <a:sym typeface="Nunito"/>
              </a:rPr>
              <a:t>Mossos d'Esquadra.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b="1" lang="es" sz="1200">
                <a:latin typeface="Nunito"/>
                <a:ea typeface="Nunito"/>
                <a:cs typeface="Nunito"/>
                <a:sym typeface="Nunito"/>
              </a:rPr>
              <a:t>A qui va dirigida?</a:t>
            </a:r>
            <a:br>
              <a:rPr b="1" lang="es" sz="1200">
                <a:latin typeface="Nunito"/>
                <a:ea typeface="Nunito"/>
                <a:cs typeface="Nunito"/>
                <a:sym typeface="Nunito"/>
              </a:rPr>
            </a:br>
            <a:r>
              <a:rPr lang="es" sz="1200">
                <a:latin typeface="Nunito"/>
                <a:ea typeface="Nunito"/>
                <a:cs typeface="Nunito"/>
                <a:sym typeface="Nunito"/>
              </a:rPr>
              <a:t> A famílies de l'alumnat d'EP i ESO, però oberta a totes les famílies de cada curs.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200">
                <a:latin typeface="Nunito"/>
                <a:ea typeface="Nunito"/>
                <a:cs typeface="Nunito"/>
                <a:sym typeface="Nunito"/>
              </a:rPr>
              <a:t>📅 </a:t>
            </a:r>
            <a:r>
              <a:rPr b="1" lang="es" sz="1200">
                <a:latin typeface="Nunito"/>
                <a:ea typeface="Nunito"/>
                <a:cs typeface="Nunito"/>
                <a:sym typeface="Nunito"/>
              </a:rPr>
              <a:t>Quan?</a:t>
            </a:r>
            <a:br>
              <a:rPr lang="es" sz="1200">
                <a:latin typeface="Nunito"/>
                <a:ea typeface="Nunito"/>
                <a:cs typeface="Nunito"/>
                <a:sym typeface="Nunito"/>
              </a:rPr>
            </a:br>
            <a:r>
              <a:rPr lang="es" sz="1200">
                <a:latin typeface="Nunito"/>
                <a:ea typeface="Nunito"/>
                <a:cs typeface="Nunito"/>
                <a:sym typeface="Nunito"/>
              </a:rPr>
              <a:t>Un dimecres de maig, de 17:30 a 18:30 (</a:t>
            </a:r>
            <a:r>
              <a:rPr lang="es" sz="1200">
                <a:latin typeface="Nunito"/>
                <a:ea typeface="Nunito"/>
                <a:cs typeface="Nunito"/>
                <a:sym typeface="Nunito"/>
              </a:rPr>
              <a:t>14 o 21 de maig </a:t>
            </a:r>
            <a:r>
              <a:rPr lang="es" sz="1200">
                <a:latin typeface="Nunito"/>
                <a:ea typeface="Nunito"/>
                <a:cs typeface="Nunito"/>
                <a:sym typeface="Nunito"/>
              </a:rPr>
              <a:t>pendent de confirmar) a la sala d'actes de l'escola.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1" name="Google Shape;221;p24" title="Screenshot 2025-04-02 at 23.19.29.png"/>
          <p:cNvPicPr preferRelativeResize="0"/>
          <p:nvPr/>
        </p:nvPicPr>
        <p:blipFill rotWithShape="1">
          <a:blip r:embed="rId3">
            <a:alphaModFix/>
          </a:blip>
          <a:srcRect b="0" l="4437" r="4446" t="0"/>
          <a:stretch/>
        </p:blipFill>
        <p:spPr>
          <a:xfrm>
            <a:off x="819150" y="2174150"/>
            <a:ext cx="3371700" cy="244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22" name="Google Shape;222;p24"/>
          <p:cNvSpPr txBox="1"/>
          <p:nvPr/>
        </p:nvSpPr>
        <p:spPr>
          <a:xfrm>
            <a:off x="6963825" y="878425"/>
            <a:ext cx="174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s" sz="1000">
                <a:solidFill>
                  <a:schemeClr val="lt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Aviat comunicarem oficialment l'esdeveniment a les famílie</a:t>
            </a:r>
            <a:r>
              <a:rPr i="1" lang="es" sz="1000">
                <a:solidFill>
                  <a:schemeClr val="lt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</a:t>
            </a:r>
            <a:endParaRPr i="1" sz="1000">
              <a:solidFill>
                <a:schemeClr val="lt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Extraescolars</a:t>
            </a:r>
            <a:endParaRPr/>
          </a:p>
        </p:txBody>
      </p:sp>
      <p:sp>
        <p:nvSpPr>
          <p:cNvPr id="228" name="Google Shape;228;p25"/>
          <p:cNvSpPr txBox="1"/>
          <p:nvPr>
            <p:ph idx="1" type="body"/>
          </p:nvPr>
        </p:nvSpPr>
        <p:spPr>
          <a:xfrm>
            <a:off x="742950" y="1103150"/>
            <a:ext cx="7505700" cy="9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è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 fem hem fet? En qu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è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 hem treballat?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🏫 </a:t>
            </a:r>
            <a:r>
              <a:rPr lang="es"/>
              <a:t>Casal de Nadal i Pasqua							</a:t>
            </a:r>
            <a:r>
              <a:rPr lang="es"/>
              <a:t>⛹🏻‍♂️ </a:t>
            </a:r>
            <a:r>
              <a:rPr lang="es"/>
              <a:t>Nova activitat “Basquet per a pares”</a:t>
            </a:r>
            <a:endParaRPr/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983" y="2021750"/>
            <a:ext cx="2484600" cy="277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50" y="2021750"/>
            <a:ext cx="2806200" cy="277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/>
          <p:nvPr>
            <p:ph idx="1" type="body"/>
          </p:nvPr>
        </p:nvSpPr>
        <p:spPr>
          <a:xfrm>
            <a:off x="742950" y="1103150"/>
            <a:ext cx="7961100" cy="9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Quines propostes tenim per endavant?</a:t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Casal d’estiu, campaments i colònies					</a:t>
            </a:r>
            <a:r>
              <a:rPr lang="es" sz="1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Ampliació de la varietat d’extraescolars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6" name="Google Shape;236;p26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Extraescolars</a:t>
            </a:r>
            <a:endParaRPr/>
          </a:p>
        </p:txBody>
      </p:sp>
      <p:pic>
        <p:nvPicPr>
          <p:cNvPr id="237" name="Google Shape;2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2021750"/>
            <a:ext cx="3828300" cy="277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38" name="Google Shape;238;p26"/>
          <p:cNvPicPr preferRelativeResize="0"/>
          <p:nvPr/>
        </p:nvPicPr>
        <p:blipFill rotWithShape="1">
          <a:blip r:embed="rId4">
            <a:alphaModFix/>
          </a:blip>
          <a:srcRect b="0" l="2066" r="0" t="0"/>
          <a:stretch/>
        </p:blipFill>
        <p:spPr>
          <a:xfrm>
            <a:off x="5235700" y="1999700"/>
            <a:ext cx="2946300" cy="281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</a:t>
            </a:r>
            <a:r>
              <a:rPr lang="es"/>
              <a:t>Convivència, igualtat i diversitat</a:t>
            </a:r>
            <a:endParaRPr/>
          </a:p>
        </p:txBody>
      </p:sp>
      <p:sp>
        <p:nvSpPr>
          <p:cNvPr id="244" name="Google Shape;244;p27"/>
          <p:cNvSpPr txBox="1"/>
          <p:nvPr>
            <p:ph idx="1" type="body"/>
          </p:nvPr>
        </p:nvSpPr>
        <p:spPr>
          <a:xfrm>
            <a:off x="742950" y="1103150"/>
            <a:ext cx="7505700" cy="34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è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 fem / hem fet? En qu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è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 hem treballat?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rPr>
              <a:t>🚀 </a:t>
            </a:r>
            <a:r>
              <a:rPr lang="es" sz="1400">
                <a:latin typeface="Nunito"/>
                <a:ea typeface="Nunito"/>
                <a:cs typeface="Nunito"/>
                <a:sym typeface="Nunito"/>
              </a:rPr>
              <a:t>Hem engegat la comissió aquest curs, amb l’objectiu de promoure una escola més inclusiva, respectuosa i participativa.</a:t>
            </a:r>
            <a:endParaRPr sz="1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rPr>
              <a:t>♻️ </a:t>
            </a:r>
            <a:r>
              <a:rPr lang="es" sz="1400">
                <a:latin typeface="Nunito"/>
                <a:ea typeface="Nunito"/>
                <a:cs typeface="Nunito"/>
                <a:sym typeface="Nunito"/>
              </a:rPr>
              <a:t>Ens hem sumat als Talls de Carrer amb una activitat d’intercanvi de roba, calçat, llibres i joguines, promovent el consum responsable i la solidaritat entre famílies. Participarem activament en totes les edicions futures d’aquesta iniciativa.</a:t>
            </a:r>
            <a:endParaRPr sz="1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lang="es" sz="1400">
                <a:latin typeface="Nunito"/>
                <a:ea typeface="Nunito"/>
                <a:cs typeface="Nunito"/>
                <a:sym typeface="Nunito"/>
              </a:rPr>
              <a:t>Hem creat un programa d’accions per visibilitzar la diversitat cultural, social i familiar del nostre centre.</a:t>
            </a:r>
            <a:endParaRPr sz="1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es" sz="140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rPr>
              <a:t>👩‍💼 </a:t>
            </a:r>
            <a:r>
              <a:rPr lang="es" sz="1400">
                <a:latin typeface="Nunito"/>
                <a:ea typeface="Nunito"/>
                <a:cs typeface="Nunito"/>
                <a:sym typeface="Nunito"/>
              </a:rPr>
              <a:t>Ens hem reunit amb la direcció per coordinar-nos i identificar accions conjuntes.</a:t>
            </a:r>
            <a:endParaRPr sz="14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/>
          <p:nvPr>
            <p:ph idx="1" type="body"/>
          </p:nvPr>
        </p:nvSpPr>
        <p:spPr>
          <a:xfrm>
            <a:off x="742950" y="1103150"/>
            <a:ext cx="7961100" cy="9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Quines propostes tenim per endavant?</a:t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es" sz="14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🎨 </a:t>
            </a:r>
            <a:r>
              <a:rPr lang="es" sz="1400">
                <a:latin typeface="Nunito"/>
                <a:ea typeface="Nunito"/>
                <a:cs typeface="Nunito"/>
                <a:sym typeface="Nunito"/>
              </a:rPr>
              <a:t>Fira Multicultural </a:t>
            </a:r>
            <a:r>
              <a:rPr b="1" lang="es" sz="140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rPr>
              <a:t>🌟🌟🌟</a:t>
            </a:r>
            <a:endParaRPr sz="1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0" name="Google Shape;250;p28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</a:t>
            </a:r>
            <a:r>
              <a:rPr lang="es"/>
              <a:t>Convivència, igualtat i diversitat</a:t>
            </a:r>
            <a:endParaRPr/>
          </a:p>
        </p:txBody>
      </p:sp>
      <p:pic>
        <p:nvPicPr>
          <p:cNvPr id="251" name="Google Shape;251;p28" title="Multicultutral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" y="2018575"/>
            <a:ext cx="3922200" cy="2599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52" name="Google Shape;252;p28"/>
          <p:cNvSpPr txBox="1"/>
          <p:nvPr>
            <p:ph type="title"/>
          </p:nvPr>
        </p:nvSpPr>
        <p:spPr>
          <a:xfrm>
            <a:off x="4996650" y="1443800"/>
            <a:ext cx="3873600" cy="3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rgbClr val="404040"/>
                </a:solidFill>
              </a:rPr>
              <a:t>📝 </a:t>
            </a:r>
            <a:r>
              <a:rPr lang="es" sz="1550">
                <a:solidFill>
                  <a:schemeClr val="dk2"/>
                </a:solidFill>
              </a:rPr>
              <a:t>Recollirem propostes de les famílies mitjançant una </a:t>
            </a:r>
            <a:r>
              <a:rPr b="1" lang="es" sz="1550">
                <a:solidFill>
                  <a:schemeClr val="dk2"/>
                </a:solidFill>
              </a:rPr>
              <a:t>enquesta</a:t>
            </a:r>
            <a:r>
              <a:rPr lang="es" sz="1550">
                <a:solidFill>
                  <a:schemeClr val="dk2"/>
                </a:solidFill>
              </a:rPr>
              <a:t> per identificar interessos, inquietuds i formes de participació en les activitats de la comissió.</a:t>
            </a:r>
            <a:endParaRPr sz="155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550">
                <a:solidFill>
                  <a:schemeClr val="dk2"/>
                </a:solidFill>
              </a:rPr>
              <a:t>📚 </a:t>
            </a:r>
            <a:r>
              <a:rPr lang="es" sz="1550">
                <a:solidFill>
                  <a:schemeClr val="dk2"/>
                </a:solidFill>
              </a:rPr>
              <a:t>Col·laboració amb la biblioteca de l’escola: proposta de llibres i recursos sobre igualtat, convivència i diversitat.</a:t>
            </a:r>
            <a:endParaRPr sz="155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1200"/>
              </a:spcAft>
              <a:buNone/>
            </a:pPr>
            <a:r>
              <a:rPr b="1" lang="es" sz="155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👨‍👩‍👧‍👦 </a:t>
            </a:r>
            <a:r>
              <a:rPr lang="es" sz="1550">
                <a:solidFill>
                  <a:schemeClr val="dk2"/>
                </a:solidFill>
              </a:rPr>
              <a:t>Organitzarem tallers i xerrades adaptats a les necessitats i interessos de les famílies, tractant temes com l’educació afectivosexual, l’autisme, la prevenció del bullying, entre d’altres.</a:t>
            </a:r>
            <a:endParaRPr sz="155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9"/>
          <p:cNvSpPr txBox="1"/>
          <p:nvPr>
            <p:ph idx="1" type="body"/>
          </p:nvPr>
        </p:nvSpPr>
        <p:spPr>
          <a:xfrm>
            <a:off x="7122675" y="1694100"/>
            <a:ext cx="7961100" cy="9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t/>
            </a:r>
            <a:endParaRPr sz="1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8" name="Google Shape;258;p29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Convivència, igualtat i diversitat</a:t>
            </a:r>
            <a:endParaRPr/>
          </a:p>
        </p:txBody>
      </p:sp>
      <p:sp>
        <p:nvSpPr>
          <p:cNvPr id="259" name="Google Shape;259;p29"/>
          <p:cNvSpPr txBox="1"/>
          <p:nvPr>
            <p:ph type="title"/>
          </p:nvPr>
        </p:nvSpPr>
        <p:spPr>
          <a:xfrm>
            <a:off x="819150" y="1001625"/>
            <a:ext cx="5494500" cy="39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🎉 </a:t>
            </a:r>
            <a:r>
              <a:rPr b="1" lang="es" sz="1300">
                <a:solidFill>
                  <a:srgbClr val="000000"/>
                </a:solidFill>
              </a:rPr>
              <a:t>FIRA MULTICULTURAL</a:t>
            </a:r>
            <a:endParaRPr b="1"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</a:rPr>
              <a:t>📅 </a:t>
            </a:r>
            <a:r>
              <a:rPr b="1" lang="es" sz="1300">
                <a:solidFill>
                  <a:srgbClr val="404040"/>
                </a:solidFill>
              </a:rPr>
              <a:t>24 de maig de 2025 - 17:00 h - 22:00 h</a:t>
            </a:r>
            <a:br>
              <a:rPr b="1" lang="es" sz="1300">
                <a:solidFill>
                  <a:srgbClr val="0000FF"/>
                </a:solidFill>
              </a:rPr>
            </a:br>
            <a:r>
              <a:rPr lang="es" sz="1300">
                <a:solidFill>
                  <a:srgbClr val="000000"/>
                </a:solidFill>
              </a:rPr>
              <a:t> 📍Pati de l’ </a:t>
            </a:r>
            <a:r>
              <a:rPr b="1" lang="es" sz="1300">
                <a:solidFill>
                  <a:schemeClr val="dk2"/>
                </a:solidFill>
              </a:rPr>
              <a:t>Institut Escola Eixample</a:t>
            </a:r>
            <a:endParaRPr b="1" sz="13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404040"/>
                </a:solidFill>
              </a:rPr>
              <a:t>🌟 </a:t>
            </a:r>
            <a:r>
              <a:rPr lang="es" sz="1300">
                <a:solidFill>
                  <a:srgbClr val="000000"/>
                </a:solidFill>
              </a:rPr>
              <a:t>La </a:t>
            </a:r>
            <a:r>
              <a:rPr b="1" lang="es" sz="1300">
                <a:solidFill>
                  <a:srgbClr val="000000"/>
                </a:solidFill>
              </a:rPr>
              <a:t>Fira Multicultural</a:t>
            </a:r>
            <a:r>
              <a:rPr lang="es" sz="1300">
                <a:solidFill>
                  <a:srgbClr val="000000"/>
                </a:solidFill>
              </a:rPr>
              <a:t> és el </a:t>
            </a:r>
            <a:r>
              <a:rPr b="1" lang="es" sz="1300">
                <a:solidFill>
                  <a:srgbClr val="000000"/>
                </a:solidFill>
              </a:rPr>
              <a:t>projecte estrella de la Comissió de Convivència, Igualtat i Diversitat</a:t>
            </a:r>
            <a:r>
              <a:rPr lang="es" sz="1300">
                <a:solidFill>
                  <a:srgbClr val="000000"/>
                </a:solidFill>
              </a:rPr>
              <a:t> per aquest curs. Ens hi hem centrat amb molta il·lusió i ganes perquè sigui una jornada significativa per a tota la comunitat educativa.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000000"/>
                </a:solidFill>
              </a:rPr>
              <a:t>Què hi trobarem?</a:t>
            </a:r>
            <a:br>
              <a:rPr b="1" lang="es" sz="1300">
                <a:solidFill>
                  <a:srgbClr val="000000"/>
                </a:solidFill>
              </a:rPr>
            </a:br>
            <a:r>
              <a:rPr lang="es" sz="1300">
                <a:solidFill>
                  <a:srgbClr val="000000"/>
                </a:solidFill>
              </a:rPr>
              <a:t> 🍲 Gastronomia de diferents cultures representades a la nostra escola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</a:rPr>
              <a:t> 🎮 Jocs tradicionals de diverses parts del món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</a:rPr>
              <a:t> 📚 Contacontes i lectures multiculturals que reflecteixen la diversitat familiar i lingüística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000000"/>
                </a:solidFill>
              </a:rPr>
              <a:t> 💃 Tallers de dansa i manualitats de diferents orígens culturals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300">
                <a:solidFill>
                  <a:srgbClr val="000000"/>
                </a:solidFill>
              </a:rPr>
              <a:t> 🎶 Música per compartir i gaudir en comunitat</a:t>
            </a:r>
            <a:endParaRPr b="1" sz="1400">
              <a:solidFill>
                <a:srgbClr val="404040"/>
              </a:solidFill>
            </a:endParaRPr>
          </a:p>
        </p:txBody>
      </p:sp>
      <p:sp>
        <p:nvSpPr>
          <p:cNvPr id="260" name="Google Shape;260;p29"/>
          <p:cNvSpPr txBox="1"/>
          <p:nvPr>
            <p:ph type="title"/>
          </p:nvPr>
        </p:nvSpPr>
        <p:spPr>
          <a:xfrm>
            <a:off x="6313550" y="1182000"/>
            <a:ext cx="2565900" cy="3311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highlight>
                  <a:schemeClr val="lt1"/>
                </a:highlight>
              </a:rPr>
              <a:t>Convidem a totes les famílies a participar</a:t>
            </a:r>
            <a:r>
              <a:rPr lang="es" sz="1300">
                <a:solidFill>
                  <a:schemeClr val="dk2"/>
                </a:solidFill>
                <a:highlight>
                  <a:schemeClr val="lt1"/>
                </a:highlight>
              </a:rPr>
              <a:t> </a:t>
            </a:r>
            <a:endParaRPr sz="13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650">
                <a:solidFill>
                  <a:schemeClr val="dk2"/>
                </a:solidFill>
                <a:highlight>
                  <a:schemeClr val="lt1"/>
                </a:highlight>
              </a:rPr>
              <a:t>🫶</a:t>
            </a:r>
            <a:endParaRPr sz="265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65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404040"/>
                </a:solidFill>
                <a:highlight>
                  <a:schemeClr val="lt1"/>
                </a:highlight>
              </a:rPr>
              <a:t>📬</a:t>
            </a:r>
            <a:r>
              <a:rPr b="1" lang="es" sz="1400">
                <a:solidFill>
                  <a:srgbClr val="404040"/>
                </a:solidFill>
                <a:highlight>
                  <a:schemeClr val="lt1"/>
                </a:highlight>
              </a:rPr>
              <a:t> </a:t>
            </a:r>
            <a:endParaRPr b="1" sz="1400">
              <a:solidFill>
                <a:srgbClr val="404040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400">
                <a:solidFill>
                  <a:srgbClr val="404040"/>
                </a:solidFill>
                <a:highlight>
                  <a:schemeClr val="lt1"/>
                </a:highlight>
              </a:rPr>
              <a:t>En breu rebreu el programa, els cartells i una nova enquesta per inscriure-us.</a:t>
            </a:r>
            <a:endParaRPr b="1" sz="1400">
              <a:solidFill>
                <a:srgbClr val="404040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/>
          <p:nvPr>
            <p:ph type="title"/>
          </p:nvPr>
        </p:nvSpPr>
        <p:spPr>
          <a:xfrm>
            <a:off x="819150" y="312200"/>
            <a:ext cx="7505700" cy="13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800"/>
              <a:t>Precs i preguntes</a:t>
            </a:r>
            <a:endParaRPr sz="6800"/>
          </a:p>
        </p:txBody>
      </p:sp>
      <p:pic>
        <p:nvPicPr>
          <p:cNvPr id="266" name="Google Shape;2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5463" y="1645750"/>
            <a:ext cx="3953063" cy="30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76" y="489250"/>
            <a:ext cx="7457400" cy="4164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AGENDA</a:t>
            </a:r>
            <a:endParaRPr/>
          </a:p>
        </p:txBody>
      </p:sp>
      <p:sp>
        <p:nvSpPr>
          <p:cNvPr id="137" name="Google Shape;137;p1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AutoNum type="arabicPeriod"/>
            </a:pPr>
            <a:r>
              <a:rPr lang="es" sz="1700">
                <a:latin typeface="Nunito"/>
                <a:ea typeface="Nunito"/>
                <a:cs typeface="Nunito"/>
                <a:sym typeface="Nunito"/>
              </a:rPr>
              <a:t>Estat actual de l’AFA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AutoNum type="arabicPeriod"/>
            </a:pPr>
            <a:r>
              <a:rPr lang="es" sz="1700">
                <a:latin typeface="Nunito"/>
                <a:ea typeface="Nunito"/>
                <a:cs typeface="Nunito"/>
                <a:sym typeface="Nunito"/>
              </a:rPr>
              <a:t>Qu</a:t>
            </a:r>
            <a:r>
              <a:rPr lang="es" sz="1700">
                <a:latin typeface="Nunito"/>
                <a:ea typeface="Nunito"/>
                <a:cs typeface="Nunito"/>
                <a:sym typeface="Nunito"/>
              </a:rPr>
              <a:t>è</a:t>
            </a:r>
            <a:r>
              <a:rPr lang="es" sz="1700">
                <a:latin typeface="Nunito"/>
                <a:ea typeface="Nunito"/>
                <a:cs typeface="Nunito"/>
                <a:sym typeface="Nunito"/>
              </a:rPr>
              <a:t> fem hem fet? </a:t>
            </a:r>
            <a:r>
              <a:rPr lang="es" sz="1700">
                <a:latin typeface="Nunito"/>
                <a:ea typeface="Nunito"/>
                <a:cs typeface="Nunito"/>
                <a:sym typeface="Nunito"/>
              </a:rPr>
              <a:t>En que hem treballat?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AutoNum type="arabicPeriod"/>
            </a:pPr>
            <a:r>
              <a:rPr lang="es" sz="1700">
                <a:latin typeface="Nunito"/>
                <a:ea typeface="Nunito"/>
                <a:cs typeface="Nunito"/>
                <a:sym typeface="Nunito"/>
              </a:rPr>
              <a:t>Quines propostes tenim per endavant?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AutoNum type="arabicPeriod"/>
            </a:pPr>
            <a:r>
              <a:rPr lang="es" sz="1700">
                <a:latin typeface="Nunito"/>
                <a:ea typeface="Nunito"/>
                <a:cs typeface="Nunito"/>
                <a:sym typeface="Nunito"/>
              </a:rPr>
              <a:t>Precs i preguntes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8" name="Google Shape;13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6701" y="432300"/>
            <a:ext cx="2769300" cy="426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type="title"/>
          </p:nvPr>
        </p:nvSpPr>
        <p:spPr>
          <a:xfrm>
            <a:off x="819150" y="388400"/>
            <a:ext cx="75057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Estat actual de l’AFA - Socis</a:t>
            </a:r>
            <a:endParaRPr/>
          </a:p>
        </p:txBody>
      </p:sp>
      <p:pic>
        <p:nvPicPr>
          <p:cNvPr id="144" name="Google Shape;144;p15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74" y="1141100"/>
            <a:ext cx="5699226" cy="3516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" name="Google Shape;145;p15"/>
          <p:cNvGraphicFramePr/>
          <p:nvPr/>
        </p:nvGraphicFramePr>
        <p:xfrm>
          <a:off x="6833175" y="53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{76A55C0B-2408-4AB4-92CA-F943588AF393}</a:tableStyleId>
              </a:tblPr>
              <a:tblGrid>
                <a:gridCol w="794375"/>
                <a:gridCol w="744875"/>
              </a:tblGrid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Nivells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%</a:t>
                      </a:r>
                      <a:endParaRPr b="1"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chemeClr val="lt1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I 3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43.75%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I 4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26.67%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FFF2CC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I 5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41.94%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 EP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60.71%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2CC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 EP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82.14%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 EP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63.64%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FFF2CC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 EP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84.62%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5 EP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45.83%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FFF2CC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 EP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62.50%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 ESO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31.82%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2CC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 ESO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19.57%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 ESO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38.10%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FFF2CC"/>
                    </a:solidFill>
                  </a:tcPr>
                </a:tc>
              </a:tr>
              <a:tr h="259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 ESO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31.11%</a:t>
                      </a:r>
                      <a:endParaRPr sz="8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54000" marB="54000" marR="28575" marL="28575" anchor="b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146" name="Google Shape;146;p15"/>
          <p:cNvSpPr txBox="1"/>
          <p:nvPr/>
        </p:nvSpPr>
        <p:spPr>
          <a:xfrm>
            <a:off x="6833150" y="4381600"/>
            <a:ext cx="1539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Total: 44,72 %</a:t>
            </a:r>
            <a:endParaRPr b="1"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/>
          <p:nvPr>
            <p:ph type="title"/>
          </p:nvPr>
        </p:nvSpPr>
        <p:spPr>
          <a:xfrm>
            <a:off x="819150" y="388400"/>
            <a:ext cx="7505700" cy="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Estat actual de l’AFA - Pressupostos</a:t>
            </a:r>
            <a:endParaRPr/>
          </a:p>
        </p:txBody>
      </p:sp>
      <p:graphicFrame>
        <p:nvGraphicFramePr>
          <p:cNvPr id="152" name="Google Shape;152;p16"/>
          <p:cNvGraphicFramePr/>
          <p:nvPr/>
        </p:nvGraphicFramePr>
        <p:xfrm>
          <a:off x="590550" y="1013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{7AEF8EF3-ACEE-48E0-A8C8-1864F47BE815}</a:tableStyleId>
              </a:tblPr>
              <a:tblGrid>
                <a:gridCol w="2421175"/>
                <a:gridCol w="1894925"/>
                <a:gridCol w="1540250"/>
                <a:gridCol w="1952125"/>
              </a:tblGrid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Classificació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B cap="flat" cmpd="sng" w="28575">
                      <a:solidFill>
                        <a:srgbClr val="45637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Import Gastat 31/03/25</a:t>
                      </a:r>
                      <a:endParaRPr sz="11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B cap="flat" cmpd="sng" w="28575">
                      <a:solidFill>
                        <a:srgbClr val="45637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563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Pressupost aprovat</a:t>
                      </a:r>
                      <a:endParaRPr sz="11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Desviació a 31/03/25</a:t>
                      </a:r>
                      <a:endParaRPr sz="1100">
                        <a:solidFill>
                          <a:srgbClr val="FFFFFF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91425" marL="91425" anchor="b"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CC0000"/>
                    </a:solidFill>
                  </a:tcPr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Comissió Comunicació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45637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-692,96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28575">
                      <a:solidFill>
                        <a:srgbClr val="45637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1.100,00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407,04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solidFill>
                      <a:srgbClr val="B7E1CD"/>
                    </a:solidFill>
                  </a:tcPr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Comissió Convivencia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-300,00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783,00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483,00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solidFill>
                      <a:srgbClr val="B7E1CD"/>
                    </a:solidFill>
                  </a:tcPr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Comissió Extraescolar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-240,00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600,00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360,00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solidFill>
                      <a:srgbClr val="B7E1CD"/>
                    </a:solidFill>
                  </a:tcPr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Comissió Actes i Celebracions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-1.748,30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1.600,00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-148,30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solidFill>
                      <a:srgbClr val="F4C7C3"/>
                    </a:solidFill>
                  </a:tcPr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Comissió Finances i BBDD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-637,94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675,00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37,06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solidFill>
                      <a:srgbClr val="B7E1CD"/>
                    </a:solidFill>
                  </a:tcPr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Comissió Espai Migdia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-135,16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500,00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364,84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solidFill>
                      <a:srgbClr val="B7E1CD"/>
                    </a:solidFill>
                  </a:tcPr>
                </a:tc>
              </a:tr>
              <a:tr h="295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Comissió Tecnologia i Fam</a:t>
                      </a: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í</a:t>
                      </a: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lies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200,00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200,00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solidFill>
                      <a:srgbClr val="B7E1CD"/>
                    </a:solidFill>
                  </a:tcPr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Comissió Verda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-142,82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1.900,00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1.757,18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solidFill>
                      <a:srgbClr val="B7E1CD"/>
                    </a:solidFill>
                  </a:tcPr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Quotes</a:t>
                      </a: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24-25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3.345,00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/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Saldo Curs 23-24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5.155,85</a:t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Suma total</a:t>
                      </a:r>
                      <a:endParaRPr b="1"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0D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4.603,67</a:t>
                      </a:r>
                      <a:endParaRPr b="1"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0D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latin typeface="Nunito"/>
                          <a:ea typeface="Nunito"/>
                          <a:cs typeface="Nunito"/>
                          <a:sym typeface="Nunito"/>
                        </a:rPr>
                        <a:t>7.358,00</a:t>
                      </a:r>
                      <a:endParaRPr b="1" sz="11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19050" marB="19050" marR="28575" marL="28575" anchor="b"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153" name="Google Shape;153;p16"/>
          <p:cNvSpPr txBox="1"/>
          <p:nvPr/>
        </p:nvSpPr>
        <p:spPr>
          <a:xfrm>
            <a:off x="557375" y="4501775"/>
            <a:ext cx="780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Saldo Actual: 4.603,67 €</a:t>
            </a:r>
            <a:endParaRPr b="1" sz="15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idx="1" type="body"/>
          </p:nvPr>
        </p:nvSpPr>
        <p:spPr>
          <a:xfrm>
            <a:off x="742950" y="1103150"/>
            <a:ext cx="7961100" cy="9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Què fem / hem fet? En què hem treballat?</a:t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latin typeface="Nunito"/>
                <a:ea typeface="Nunito"/>
                <a:cs typeface="Nunito"/>
                <a:sym typeface="Nunito"/>
              </a:rPr>
              <a:t>🏠 A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rmaris per als raspalls de dents Infantil			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🎲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Jocs de taula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9" name="Google Shape;159;p17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Espai Migdia</a:t>
            </a:r>
            <a:endParaRPr/>
          </a:p>
        </p:txBody>
      </p:sp>
      <p:pic>
        <p:nvPicPr>
          <p:cNvPr id="160" name="Google Shape;1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675" y="2142100"/>
            <a:ext cx="3423000" cy="255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1" name="Google Shape;161;p17" title="Jocs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901852" y="2142100"/>
            <a:ext cx="3423000" cy="2547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742950" y="1103150"/>
            <a:ext cx="7961100" cy="9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Quines propostes tenim per endavant?</a:t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Instal·lació d’armaris per als raspalls de dents per a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Primària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18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Espai Migdia</a:t>
            </a:r>
            <a:endParaRPr/>
          </a:p>
        </p:txBody>
      </p:sp>
      <p:pic>
        <p:nvPicPr>
          <p:cNvPr id="168" name="Google Shape;16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46" y="2161776"/>
            <a:ext cx="2612700" cy="227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646" y="1699000"/>
            <a:ext cx="1959300" cy="2739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Verda</a:t>
            </a:r>
            <a:endParaRPr/>
          </a:p>
        </p:txBody>
      </p:sp>
      <p:sp>
        <p:nvSpPr>
          <p:cNvPr id="175" name="Google Shape;175;p19"/>
          <p:cNvSpPr txBox="1"/>
          <p:nvPr>
            <p:ph idx="1" type="body"/>
          </p:nvPr>
        </p:nvSpPr>
        <p:spPr>
          <a:xfrm>
            <a:off x="742950" y="1103150"/>
            <a:ext cx="6136500" cy="51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Què fem / hem fet? En què hem treballat?</a:t>
            </a:r>
            <a:br>
              <a:rPr lang="es" sz="2000">
                <a:latin typeface="Nunito"/>
                <a:ea typeface="Nunito"/>
                <a:cs typeface="Nunito"/>
                <a:sym typeface="Nunito"/>
              </a:rPr>
            </a:br>
            <a:br>
              <a:rPr lang="es" sz="2000">
                <a:latin typeface="Nunito"/>
                <a:ea typeface="Nunito"/>
                <a:cs typeface="Nunito"/>
                <a:sym typeface="Nunito"/>
              </a:rPr>
            </a:br>
            <a:r>
              <a:rPr lang="es" sz="2000">
                <a:latin typeface="Nunito"/>
                <a:ea typeface="Nunito"/>
                <a:cs typeface="Nunito"/>
                <a:sym typeface="Nunito"/>
              </a:rPr>
              <a:t>						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6" name="Google Shape;176;p19"/>
          <p:cNvPicPr preferRelativeResize="0"/>
          <p:nvPr/>
        </p:nvPicPr>
        <p:blipFill rotWithShape="1">
          <a:blip r:embed="rId3">
            <a:alphaModFix/>
          </a:blip>
          <a:srcRect b="0" l="0" r="29863" t="22366"/>
          <a:stretch/>
        </p:blipFill>
        <p:spPr>
          <a:xfrm>
            <a:off x="472550" y="2600063"/>
            <a:ext cx="2246100" cy="1866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7" name="Google Shape;177;p19" title="Tanca Escola.jpeg"/>
          <p:cNvPicPr preferRelativeResize="0"/>
          <p:nvPr/>
        </p:nvPicPr>
        <p:blipFill rotWithShape="1">
          <a:blip r:embed="rId4">
            <a:alphaModFix/>
          </a:blip>
          <a:srcRect b="0" l="0" r="45796" t="22372"/>
          <a:stretch/>
        </p:blipFill>
        <p:spPr>
          <a:xfrm>
            <a:off x="6965774" y="2600063"/>
            <a:ext cx="1802700" cy="1866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/>
        </p:nvSpPr>
        <p:spPr>
          <a:xfrm>
            <a:off x="4955575" y="1849850"/>
            <a:ext cx="3813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🚧 Canvi de la tanca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 senyalitzaci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ó escolar al carrer València i Balmes</a:t>
            </a:r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472550" y="1849850"/>
            <a:ext cx="22461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♻️ 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Participació en la</a:t>
            </a:r>
            <a:b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Revolta Escolar</a:t>
            </a:r>
            <a:endParaRPr/>
          </a:p>
        </p:txBody>
      </p:sp>
      <p:sp>
        <p:nvSpPr>
          <p:cNvPr id="180" name="Google Shape;180;p19"/>
          <p:cNvSpPr txBox="1"/>
          <p:nvPr/>
        </p:nvSpPr>
        <p:spPr>
          <a:xfrm>
            <a:off x="2755325" y="1849850"/>
            <a:ext cx="22002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🌳 Mesures de contaminació amb Ecologistes en Acció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742950" y="1530025"/>
            <a:ext cx="4027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Reclamacions de millora de l’entorn escolar: </a:t>
            </a:r>
            <a:endParaRPr/>
          </a:p>
        </p:txBody>
      </p:sp>
      <p:pic>
        <p:nvPicPr>
          <p:cNvPr id="182" name="Google Shape;182;p19" title="Captura de pantalla 2025-04-02 a las 21.38.4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3758" y="2600074"/>
            <a:ext cx="2006700" cy="1866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83" name="Google Shape;183;p19" title="WhatsApp Image 2025-02-17 at 18.47.45.jpeg"/>
          <p:cNvPicPr preferRelativeResize="0"/>
          <p:nvPr/>
        </p:nvPicPr>
        <p:blipFill rotWithShape="1">
          <a:blip r:embed="rId6">
            <a:alphaModFix/>
          </a:blip>
          <a:srcRect b="9577" l="0" r="0" t="16523"/>
          <a:stretch/>
        </p:blipFill>
        <p:spPr>
          <a:xfrm>
            <a:off x="4955566" y="2600075"/>
            <a:ext cx="1895100" cy="1866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idx="1" type="body"/>
          </p:nvPr>
        </p:nvSpPr>
        <p:spPr>
          <a:xfrm>
            <a:off x="742950" y="1103150"/>
            <a:ext cx="7230000" cy="33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Quines propostes tenim per endavant?</a:t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Seguiment de les reclamacions per la millora de l’entorn escolar:</a:t>
            </a:r>
            <a:br>
              <a:rPr lang="es">
                <a:latin typeface="Nunito"/>
                <a:ea typeface="Nunito"/>
                <a:cs typeface="Nunito"/>
                <a:sym typeface="Nunito"/>
              </a:rPr>
            </a:br>
            <a:r>
              <a:rPr lang="es"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s" sz="1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📅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Participació en el tall de la Revolta Escolar del </a:t>
            </a:r>
            <a:r>
              <a:rPr b="1" lang="es">
                <a:latin typeface="Nunito"/>
                <a:ea typeface="Nunito"/>
                <a:cs typeface="Nunito"/>
                <a:sym typeface="Nunito"/>
              </a:rPr>
              <a:t>23 de maig</a:t>
            </a:r>
            <a:br>
              <a:rPr lang="es">
                <a:latin typeface="Nunito"/>
                <a:ea typeface="Nunito"/>
                <a:cs typeface="Nunito"/>
                <a:sym typeface="Nunito"/>
              </a:rPr>
            </a:br>
            <a:r>
              <a:rPr lang="es">
                <a:latin typeface="Nunito"/>
                <a:ea typeface="Nunito"/>
                <a:cs typeface="Nunito"/>
                <a:sym typeface="Nunito"/>
              </a:rPr>
              <a:t>- Instal·lació de jardineres davant la tanca</a:t>
            </a:r>
            <a:br>
              <a:rPr lang="es">
                <a:latin typeface="Nunito"/>
                <a:ea typeface="Nunito"/>
                <a:cs typeface="Nunito"/>
                <a:sym typeface="Nunito"/>
              </a:rPr>
            </a:br>
            <a:r>
              <a:rPr lang="es">
                <a:latin typeface="Nunito"/>
                <a:ea typeface="Nunito"/>
                <a:cs typeface="Nunito"/>
                <a:sym typeface="Nunito"/>
              </a:rPr>
              <a:t>- Regulació del trànsit per la Guàrdia Urbana en les hores d’entrada i sortida</a:t>
            </a:r>
            <a:br>
              <a:rPr lang="es">
                <a:latin typeface="Nunito"/>
                <a:ea typeface="Nunito"/>
                <a:cs typeface="Nunito"/>
                <a:sym typeface="Nunito"/>
              </a:rPr>
            </a:br>
            <a:br>
              <a:rPr lang="es">
                <a:latin typeface="Nunito"/>
                <a:ea typeface="Nunito"/>
                <a:cs typeface="Nunito"/>
                <a:sym typeface="Nunito"/>
              </a:rPr>
            </a:br>
            <a:r>
              <a:rPr lang="es" sz="1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Seguiment de millores quant a soroll i climatització amb el Consorci d’Educació:</a:t>
            </a:r>
            <a:br>
              <a:rPr lang="es">
                <a:latin typeface="Nunito"/>
                <a:ea typeface="Nunito"/>
                <a:cs typeface="Nunito"/>
                <a:sym typeface="Nunito"/>
              </a:rPr>
            </a:br>
            <a:r>
              <a:rPr lang="es">
                <a:latin typeface="Nunito"/>
                <a:ea typeface="Nunito"/>
                <a:cs typeface="Nunito"/>
                <a:sym typeface="Nunito"/>
              </a:rPr>
              <a:t>- Pla Clima: climatització de les aules</a:t>
            </a:r>
            <a:br>
              <a:rPr lang="es">
                <a:latin typeface="Nunito"/>
                <a:ea typeface="Nunito"/>
                <a:cs typeface="Nunito"/>
                <a:sym typeface="Nunito"/>
              </a:rPr>
            </a:br>
            <a:r>
              <a:rPr lang="es">
                <a:latin typeface="Nunito"/>
                <a:ea typeface="Nunito"/>
                <a:cs typeface="Nunito"/>
                <a:sym typeface="Nunito"/>
              </a:rPr>
              <a:t>- Canvi de finestres a les classes carrer València</a:t>
            </a:r>
            <a:br>
              <a:rPr lang="es">
                <a:latin typeface="Nunito"/>
                <a:ea typeface="Nunito"/>
                <a:cs typeface="Nunito"/>
                <a:sym typeface="Nunito"/>
              </a:rPr>
            </a:br>
            <a:r>
              <a:rPr lang="es">
                <a:latin typeface="Nunito"/>
                <a:ea typeface="Nunito"/>
                <a:cs typeface="Nunito"/>
                <a:sym typeface="Nunito"/>
              </a:rPr>
              <a:t>- Instal·lació il·luminació façana escola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2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🎯 </a:t>
            </a:r>
            <a:r>
              <a:rPr lang="es">
                <a:latin typeface="Nunito"/>
                <a:ea typeface="Nunito"/>
                <a:cs typeface="Nunito"/>
                <a:sym typeface="Nunito"/>
              </a:rPr>
              <a:t>Recollida de motos i tricicles per a Infantil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9" name="Google Shape;189;p20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Verda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/>
          <p:nvPr>
            <p:ph type="title"/>
          </p:nvPr>
        </p:nvSpPr>
        <p:spPr>
          <a:xfrm>
            <a:off x="819150" y="388400"/>
            <a:ext cx="75057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Comissió Actes i Celebracions</a:t>
            </a:r>
            <a:endParaRPr/>
          </a:p>
        </p:txBody>
      </p:sp>
      <p:sp>
        <p:nvSpPr>
          <p:cNvPr id="195" name="Google Shape;195;p21"/>
          <p:cNvSpPr txBox="1"/>
          <p:nvPr>
            <p:ph idx="1" type="body"/>
          </p:nvPr>
        </p:nvSpPr>
        <p:spPr>
          <a:xfrm>
            <a:off x="742950" y="1103150"/>
            <a:ext cx="75057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Qu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è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 fem / hem fet? En qu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è</a:t>
            </a:r>
            <a:r>
              <a:rPr b="1" lang="es" sz="2000">
                <a:latin typeface="Nunito"/>
                <a:ea typeface="Nunito"/>
                <a:cs typeface="Nunito"/>
                <a:sym typeface="Nunito"/>
              </a:rPr>
              <a:t> hem treballat?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👶 </a:t>
            </a:r>
            <a:r>
              <a:rPr lang="es"/>
              <a:t>Festa d’Infantil				</a:t>
            </a:r>
            <a:r>
              <a:rPr lang="es"/>
              <a:t>⛄️ </a:t>
            </a:r>
            <a:r>
              <a:rPr lang="es"/>
              <a:t>Festa de Nadal				</a:t>
            </a:r>
            <a:r>
              <a:rPr lang="es"/>
              <a:t>🤹‍♂️ </a:t>
            </a:r>
            <a:r>
              <a:rPr lang="es"/>
              <a:t>Festa de Carnestoltes	</a:t>
            </a:r>
            <a:endParaRPr/>
          </a:p>
        </p:txBody>
      </p:sp>
      <p:pic>
        <p:nvPicPr>
          <p:cNvPr id="196" name="Google Shape;196;p21" title="Carnestoltes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796" y="2025074"/>
            <a:ext cx="3568200" cy="250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97" name="Google Shape;197;p21" title="Nadal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50" y="2025075"/>
            <a:ext cx="2502000" cy="250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DAA880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